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grandir Bold" panose="020B0604020202020204" charset="0"/>
      <p:regular r:id="rId15"/>
    </p:embeddedFont>
    <p:embeddedFont>
      <p:font typeface="Balsamiq Sans" panose="020B0604020202020204" charset="0"/>
      <p:regular r:id="rId16"/>
    </p:embeddedFont>
    <p:embeddedFont>
      <p:font typeface="Balsamiq Sans Bold" panose="020B0604020202020204" charset="0"/>
      <p:regular r:id="rId17"/>
    </p:embeddedFont>
    <p:embeddedFont>
      <p:font typeface="Caveat Brush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63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gif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4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gif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9683" y="541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98838" y="10238"/>
            <a:ext cx="5508474" cy="2036925"/>
          </a:xfrm>
          <a:custGeom>
            <a:avLst/>
            <a:gdLst/>
            <a:ahLst/>
            <a:cxnLst/>
            <a:rect l="l" t="t" r="r" b="b"/>
            <a:pathLst>
              <a:path w="5508474" h="2036925">
                <a:moveTo>
                  <a:pt x="0" y="0"/>
                </a:moveTo>
                <a:lnTo>
                  <a:pt x="5508474" y="0"/>
                </a:lnTo>
                <a:lnTo>
                  <a:pt x="5508474" y="2036924"/>
                </a:lnTo>
                <a:lnTo>
                  <a:pt x="0" y="203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3770" r="-33833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6075699" y="9565331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46150" y="212564"/>
            <a:ext cx="4213848" cy="1101140"/>
          </a:xfrm>
          <a:custGeom>
            <a:avLst/>
            <a:gdLst/>
            <a:ahLst/>
            <a:cxnLst/>
            <a:rect l="l" t="t" r="r" b="b"/>
            <a:pathLst>
              <a:path w="4213848" h="1101140">
                <a:moveTo>
                  <a:pt x="0" y="0"/>
                </a:moveTo>
                <a:lnTo>
                  <a:pt x="4213849" y="0"/>
                </a:lnTo>
                <a:lnTo>
                  <a:pt x="4213849" y="1101140"/>
                </a:lnTo>
                <a:lnTo>
                  <a:pt x="0" y="1101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1" t="-2242" b="-2242"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825597" y="8970008"/>
            <a:ext cx="2043313" cy="167551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087999" y="2047162"/>
            <a:ext cx="9144000" cy="7099069"/>
          </a:xfrm>
          <a:custGeom>
            <a:avLst/>
            <a:gdLst/>
            <a:ahLst/>
            <a:cxnLst/>
            <a:rect l="l" t="t" r="r" b="b"/>
            <a:pathLst>
              <a:path w="9144000" h="7099069">
                <a:moveTo>
                  <a:pt x="0" y="0"/>
                </a:moveTo>
                <a:lnTo>
                  <a:pt x="9144000" y="0"/>
                </a:lnTo>
                <a:lnTo>
                  <a:pt x="9144000" y="7099069"/>
                </a:lnTo>
                <a:lnTo>
                  <a:pt x="0" y="7099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191869" y="-44611"/>
            <a:ext cx="12203036" cy="297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  <a:spcBef>
                <a:spcPct val="0"/>
              </a:spcBef>
            </a:pPr>
            <a:r>
              <a:rPr lang="en-US" sz="5398">
                <a:solidFill>
                  <a:srgbClr val="FFF5F0"/>
                </a:solidFill>
                <a:latin typeface="Agrandir"/>
                <a:ea typeface="Agrandir"/>
                <a:cs typeface="Agrandir"/>
                <a:sym typeface="Agrandir"/>
              </a:rPr>
              <a:t>SUMMER TRAINING PROJECT </a:t>
            </a:r>
          </a:p>
          <a:p>
            <a:pPr algn="ctr">
              <a:lnSpc>
                <a:spcPts val="7557"/>
              </a:lnSpc>
              <a:spcBef>
                <a:spcPct val="0"/>
              </a:spcBef>
            </a:pPr>
            <a:r>
              <a:rPr lang="en-US" sz="5398" b="1">
                <a:solidFill>
                  <a:srgbClr val="FFF5F0"/>
                </a:solidFill>
                <a:latin typeface="Agrandir Bold"/>
                <a:ea typeface="Agrandir Bold"/>
                <a:cs typeface="Agrandir Bold"/>
                <a:sym typeface="Agrandir Bold"/>
              </a:rPr>
              <a:t>MULTI-FUNCTIONAL GUI </a:t>
            </a:r>
          </a:p>
          <a:p>
            <a:pPr algn="ctr">
              <a:lnSpc>
                <a:spcPts val="7557"/>
              </a:lnSpc>
              <a:spcBef>
                <a:spcPct val="0"/>
              </a:spcBef>
            </a:pPr>
            <a:r>
              <a:rPr lang="en-US" sz="5398" b="1">
                <a:solidFill>
                  <a:srgbClr val="FFF5F0"/>
                </a:solidFill>
                <a:latin typeface="Agrandir Bold"/>
                <a:ea typeface="Agrandir Bold"/>
                <a:cs typeface="Agrandir Bold"/>
                <a:sym typeface="Agrandir Bold"/>
              </a:rPr>
              <a:t>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37174" y="2815225"/>
            <a:ext cx="11770138" cy="39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4"/>
              </a:lnSpc>
              <a:spcBef>
                <a:spcPct val="0"/>
              </a:spcBef>
            </a:pPr>
            <a:r>
              <a:rPr lang="en-US" sz="3395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BACHELOR OF TECHNOLOGY</a:t>
            </a:r>
          </a:p>
          <a:p>
            <a:pPr algn="ctr">
              <a:lnSpc>
                <a:spcPts val="5304"/>
              </a:lnSpc>
              <a:spcBef>
                <a:spcPct val="0"/>
              </a:spcBef>
            </a:pPr>
            <a:r>
              <a:rPr lang="en-US" sz="3788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DEPARTMENT OF COMPUTER SCIENCE AND ENGINEERING </a:t>
            </a:r>
          </a:p>
          <a:p>
            <a:pPr algn="ctr">
              <a:lnSpc>
                <a:spcPts val="5304"/>
              </a:lnSpc>
              <a:spcBef>
                <a:spcPct val="0"/>
              </a:spcBef>
            </a:pPr>
            <a:r>
              <a:rPr lang="en-US" sz="3788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• COLLEGE: - UNITED COLLEGE OF ENGINEERING AND RESEARCH</a:t>
            </a:r>
          </a:p>
          <a:p>
            <a:pPr algn="ctr">
              <a:lnSpc>
                <a:spcPts val="5670"/>
              </a:lnSpc>
              <a:spcBef>
                <a:spcPct val="0"/>
              </a:spcBef>
            </a:pPr>
            <a:endParaRPr lang="en-US" sz="3788" b="1">
              <a:solidFill>
                <a:srgbClr val="FFF5F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886701" y="6083404"/>
            <a:ext cx="11300058" cy="42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Submitted By </a:t>
            </a:r>
          </a:p>
          <a:p>
            <a:pPr algn="ctr">
              <a:lnSpc>
                <a:spcPts val="3727"/>
              </a:lnSpc>
            </a:pPr>
            <a:endParaRPr lang="en-US" sz="2824" dirty="0">
              <a:solidFill>
                <a:srgbClr val="FFF5F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marL="514350" indent="-514350" algn="ctr">
              <a:lnSpc>
                <a:spcPts val="3727"/>
              </a:lnSpc>
              <a:buAutoNum type="arabicPeriod"/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Saumya Pratap Singh </a:t>
            </a:r>
          </a:p>
          <a:p>
            <a:pPr algn="ctr">
              <a:lnSpc>
                <a:spcPts val="3727"/>
              </a:lnSpc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 Someshwar</a:t>
            </a:r>
          </a:p>
          <a:p>
            <a:pPr algn="ctr">
              <a:lnSpc>
                <a:spcPts val="3727"/>
              </a:lnSpc>
            </a:pPr>
            <a:endParaRPr lang="en-US" sz="2824" dirty="0">
              <a:solidFill>
                <a:srgbClr val="FFF5F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ctr">
              <a:lnSpc>
                <a:spcPts val="3727"/>
              </a:lnSpc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Under the Supervision of</a:t>
            </a:r>
          </a:p>
          <a:p>
            <a:pPr algn="ctr">
              <a:lnSpc>
                <a:spcPts val="3727"/>
              </a:lnSpc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Mr. Syed </a:t>
            </a:r>
            <a:r>
              <a:rPr lang="en-US" sz="2824" dirty="0" err="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Zeeshanul</a:t>
            </a: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 Haque</a:t>
            </a:r>
          </a:p>
          <a:p>
            <a:pPr algn="ctr">
              <a:lnSpc>
                <a:spcPts val="3727"/>
              </a:lnSpc>
            </a:pPr>
            <a:r>
              <a:rPr lang="en-US" sz="2824" dirty="0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(Assistant Professor)</a:t>
            </a:r>
          </a:p>
          <a:p>
            <a:pPr algn="ctr">
              <a:lnSpc>
                <a:spcPts val="3727"/>
              </a:lnSpc>
            </a:pPr>
            <a:endParaRPr lang="en-US" sz="2824" dirty="0">
              <a:solidFill>
                <a:srgbClr val="FFF5F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038160" y="-355960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7039507" y="955236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64335" y="8895308"/>
            <a:ext cx="2043313" cy="16755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60389" y="1430323"/>
            <a:ext cx="7862969" cy="7426354"/>
          </a:xfrm>
          <a:custGeom>
            <a:avLst/>
            <a:gdLst/>
            <a:ahLst/>
            <a:cxnLst/>
            <a:rect l="l" t="t" r="r" b="b"/>
            <a:pathLst>
              <a:path w="7862969" h="7426354">
                <a:moveTo>
                  <a:pt x="0" y="0"/>
                </a:moveTo>
                <a:lnTo>
                  <a:pt x="7862969" y="0"/>
                </a:lnTo>
                <a:lnTo>
                  <a:pt x="7862969" y="7426354"/>
                </a:lnTo>
                <a:lnTo>
                  <a:pt x="0" y="7426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24" r="-862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23358" y="2208664"/>
            <a:ext cx="10651538" cy="5869673"/>
          </a:xfrm>
          <a:custGeom>
            <a:avLst/>
            <a:gdLst/>
            <a:ahLst/>
            <a:cxnLst/>
            <a:rect l="l" t="t" r="r" b="b"/>
            <a:pathLst>
              <a:path w="10651538" h="5869673">
                <a:moveTo>
                  <a:pt x="0" y="0"/>
                </a:moveTo>
                <a:lnTo>
                  <a:pt x="10651538" y="0"/>
                </a:lnTo>
                <a:lnTo>
                  <a:pt x="10651538" y="5869672"/>
                </a:lnTo>
                <a:lnTo>
                  <a:pt x="0" y="5869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126" b="-412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69970" y="57121"/>
            <a:ext cx="6192623" cy="10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0"/>
              </a:lnSpc>
            </a:pPr>
            <a:r>
              <a:rPr lang="en-US" sz="6464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 rot="-10337285">
            <a:off x="16686285" y="-197636"/>
            <a:ext cx="1834511" cy="1928526"/>
          </a:xfrm>
          <a:custGeom>
            <a:avLst/>
            <a:gdLst/>
            <a:ahLst/>
            <a:cxnLst/>
            <a:rect l="l" t="t" r="r" b="b"/>
            <a:pathLst>
              <a:path w="1834511" h="1928526">
                <a:moveTo>
                  <a:pt x="0" y="0"/>
                </a:moveTo>
                <a:lnTo>
                  <a:pt x="1834510" y="0"/>
                </a:lnTo>
                <a:lnTo>
                  <a:pt x="1834510" y="1928526"/>
                </a:lnTo>
                <a:lnTo>
                  <a:pt x="0" y="192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953" y="2078042"/>
            <a:ext cx="17627754" cy="755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4393" b="1" u="sng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Summary:</a:t>
            </a:r>
          </a:p>
          <a:p>
            <a:pPr algn="l">
              <a:lnSpc>
                <a:spcPts val="4892"/>
              </a:lnSpc>
            </a:pP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70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1. </a:t>
            </a: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The Multi-Tool GUI Application provides a comprehensive solution for everyday tasks in a single interface.</a:t>
            </a:r>
          </a:p>
          <a:p>
            <a:pPr algn="l">
              <a:lnSpc>
                <a:spcPts val="4892"/>
              </a:lnSpc>
            </a:pP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70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 </a:t>
            </a: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Enhances user productivity by minimizing the need to switch between multiple        applications.</a:t>
            </a:r>
          </a:p>
          <a:p>
            <a:pPr algn="l">
              <a:lnSpc>
                <a:spcPts val="4892"/>
              </a:lnSpc>
            </a:pPr>
            <a:r>
              <a:rPr lang="en-US" sz="370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____________________________________________________________</a:t>
            </a:r>
          </a:p>
          <a:p>
            <a:pPr algn="ctr">
              <a:lnSpc>
                <a:spcPts val="5156"/>
              </a:lnSpc>
            </a:pPr>
            <a:r>
              <a:rPr lang="en-US" sz="3906" b="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Future Work:</a:t>
            </a:r>
          </a:p>
          <a:p>
            <a:pPr algn="l">
              <a:lnSpc>
                <a:spcPts val="4892"/>
              </a:lnSpc>
            </a:pP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70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1. </a:t>
            </a: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Potential enhancements could include cloud synchronization for task management, mobile application development, or additional utilities based on user feedback.</a:t>
            </a:r>
          </a:p>
          <a:p>
            <a:pPr algn="l">
              <a:lnSpc>
                <a:spcPts val="4892"/>
              </a:lnSpc>
            </a:pPr>
            <a:endParaRPr lang="en-US" sz="3706">
              <a:solidFill>
                <a:srgbClr val="5CE1E6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algn="l">
              <a:lnSpc>
                <a:spcPts val="4892"/>
              </a:lnSpc>
            </a:pPr>
            <a:r>
              <a:rPr lang="en-US" sz="370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</a:t>
            </a:r>
            <a:r>
              <a:rPr lang="en-US" sz="370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Visuals: A summary graphic or a bulleted list highlighting key takeaways.</a:t>
            </a:r>
          </a:p>
        </p:txBody>
      </p:sp>
      <p:sp>
        <p:nvSpPr>
          <p:cNvPr id="5" name="Freeform 5"/>
          <p:cNvSpPr/>
          <p:nvPr/>
        </p:nvSpPr>
        <p:spPr>
          <a:xfrm>
            <a:off x="5891910" y="0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4" y="0"/>
                </a:lnTo>
                <a:lnTo>
                  <a:pt x="5811834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9985">
            <a:off x="5640985" y="-143232"/>
            <a:ext cx="6314126" cy="139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4"/>
              </a:lnSpc>
            </a:pPr>
            <a:r>
              <a:rPr lang="en-US" sz="816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6069" y="-225792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13263" y="2426477"/>
            <a:ext cx="14261473" cy="588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3"/>
              </a:lnSpc>
            </a:pPr>
            <a:r>
              <a:rPr lang="en-US" sz="26772">
                <a:solidFill>
                  <a:srgbClr val="FCE27E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332319" y="4549844"/>
            <a:ext cx="2363710" cy="2187506"/>
          </a:xfrm>
          <a:custGeom>
            <a:avLst/>
            <a:gdLst/>
            <a:ahLst/>
            <a:cxnLst/>
            <a:rect l="l" t="t" r="r" b="b"/>
            <a:pathLst>
              <a:path w="2363710" h="2187506">
                <a:moveTo>
                  <a:pt x="2363710" y="0"/>
                </a:moveTo>
                <a:lnTo>
                  <a:pt x="0" y="0"/>
                </a:lnTo>
                <a:lnTo>
                  <a:pt x="0" y="2187507"/>
                </a:lnTo>
                <a:lnTo>
                  <a:pt x="2363710" y="2187507"/>
                </a:lnTo>
                <a:lnTo>
                  <a:pt x="23637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10627">
            <a:off x="5839392" y="339859"/>
            <a:ext cx="4644474" cy="85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2"/>
              </a:lnSpc>
            </a:pPr>
            <a:r>
              <a:rPr lang="en-US" sz="4987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PURPOSE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882" y="6542373"/>
            <a:ext cx="18970856" cy="33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endParaRPr/>
          </a:p>
          <a:p>
            <a:pPr algn="l">
              <a:lnSpc>
                <a:spcPts val="4598"/>
              </a:lnSpc>
            </a:pP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1. </a:t>
            </a:r>
            <a:r>
              <a:rPr lang="en-US" sz="34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QR Code Generation: - </a:t>
            </a: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Create QR codes from URLs or text.</a:t>
            </a:r>
          </a:p>
          <a:p>
            <a:pPr algn="l">
              <a:lnSpc>
                <a:spcPts val="4598"/>
              </a:lnSpc>
            </a:pP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2</a:t>
            </a:r>
            <a:r>
              <a:rPr lang="en-US" sz="34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. Password Generation: </a:t>
            </a: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Generate secure passwords based on user-defined criteria.</a:t>
            </a:r>
          </a:p>
          <a:p>
            <a:pPr algn="l">
              <a:lnSpc>
                <a:spcPts val="4598"/>
              </a:lnSpc>
            </a:pP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3. </a:t>
            </a:r>
            <a:r>
              <a:rPr lang="en-US" sz="34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Temperature Conversion: -</a:t>
            </a: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Convert temperatures between Celsius and Fahrenheit.</a:t>
            </a:r>
          </a:p>
          <a:p>
            <a:pPr algn="l">
              <a:lnSpc>
                <a:spcPts val="4598"/>
              </a:lnSpc>
            </a:pP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4.</a:t>
            </a:r>
            <a:r>
              <a:rPr lang="en-US" sz="34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To-Do List Management:- </a:t>
            </a:r>
            <a:r>
              <a:rPr lang="en-US" sz="34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Manage daily tasks efficiently.</a:t>
            </a:r>
          </a:p>
          <a:p>
            <a:pPr algn="ctr">
              <a:lnSpc>
                <a:spcPts val="4598"/>
              </a:lnSpc>
            </a:pPr>
            <a:endParaRPr lang="en-US" sz="3483">
              <a:solidFill>
                <a:srgbClr val="5CE1E6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0683" y="1607725"/>
            <a:ext cx="15905346" cy="264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493" lvl="1" indent="-325247" algn="ctr">
              <a:lnSpc>
                <a:spcPts val="4218"/>
              </a:lnSpc>
              <a:spcBef>
                <a:spcPct val="0"/>
              </a:spcBef>
              <a:buAutoNum type="arabicPeriod"/>
            </a:pPr>
            <a:r>
              <a:rPr lang="en-US" sz="3012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TO CREATE A USER-FRIENDLY MULTI-TOOL APPLICATION THAT CONSOLIDATES ESSENTIAL UTILITIES INTO ONE PLATFORM.</a:t>
            </a:r>
          </a:p>
          <a:p>
            <a:pPr algn="ctr">
              <a:lnSpc>
                <a:spcPts val="4218"/>
              </a:lnSpc>
              <a:spcBef>
                <a:spcPct val="0"/>
              </a:spcBef>
            </a:pPr>
            <a:r>
              <a:rPr lang="en-US" sz="3012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___________________________________________________________________</a:t>
            </a:r>
          </a:p>
          <a:p>
            <a:pPr algn="ctr">
              <a:lnSpc>
                <a:spcPts val="4218"/>
              </a:lnSpc>
              <a:spcBef>
                <a:spcPct val="0"/>
              </a:spcBef>
            </a:pPr>
            <a:r>
              <a:rPr lang="en-US" sz="3012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2. ENHANCE PRODUCTIVITY BY PROVIDING QUICK ACCESS TO VARIOUS FUNCTIONALITIES.</a:t>
            </a:r>
          </a:p>
        </p:txBody>
      </p:sp>
      <p:sp>
        <p:nvSpPr>
          <p:cNvPr id="7" name="TextBox 7"/>
          <p:cNvSpPr txBox="1"/>
          <p:nvPr/>
        </p:nvSpPr>
        <p:spPr>
          <a:xfrm rot="-10627">
            <a:off x="5839646" y="5038136"/>
            <a:ext cx="5782392" cy="105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620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SCOPE</a:t>
            </a:r>
          </a:p>
        </p:txBody>
      </p:sp>
      <p:sp>
        <p:nvSpPr>
          <p:cNvPr id="8" name="Freeform 8"/>
          <p:cNvSpPr/>
          <p:nvPr/>
        </p:nvSpPr>
        <p:spPr>
          <a:xfrm>
            <a:off x="6676827" y="257093"/>
            <a:ext cx="3506410" cy="1113285"/>
          </a:xfrm>
          <a:custGeom>
            <a:avLst/>
            <a:gdLst/>
            <a:ahLst/>
            <a:cxnLst/>
            <a:rect l="l" t="t" r="r" b="b"/>
            <a:pathLst>
              <a:path w="3506410" h="1113285">
                <a:moveTo>
                  <a:pt x="0" y="0"/>
                </a:moveTo>
                <a:lnTo>
                  <a:pt x="3506410" y="0"/>
                </a:lnTo>
                <a:lnTo>
                  <a:pt x="3506410" y="1113285"/>
                </a:lnTo>
                <a:lnTo>
                  <a:pt x="0" y="1113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76827" y="4992472"/>
            <a:ext cx="4101575" cy="1302250"/>
          </a:xfrm>
          <a:custGeom>
            <a:avLst/>
            <a:gdLst/>
            <a:ahLst/>
            <a:cxnLst/>
            <a:rect l="l" t="t" r="r" b="b"/>
            <a:pathLst>
              <a:path w="4101575" h="1302250">
                <a:moveTo>
                  <a:pt x="0" y="0"/>
                </a:moveTo>
                <a:lnTo>
                  <a:pt x="4101576" y="0"/>
                </a:lnTo>
                <a:lnTo>
                  <a:pt x="4101576" y="1302251"/>
                </a:lnTo>
                <a:lnTo>
                  <a:pt x="0" y="1302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100174" y="355713"/>
            <a:ext cx="2318252" cy="2984458"/>
          </a:xfrm>
          <a:custGeom>
            <a:avLst/>
            <a:gdLst/>
            <a:ahLst/>
            <a:cxnLst/>
            <a:rect l="l" t="t" r="r" b="b"/>
            <a:pathLst>
              <a:path w="2318252" h="2984458">
                <a:moveTo>
                  <a:pt x="2318252" y="0"/>
                </a:moveTo>
                <a:lnTo>
                  <a:pt x="0" y="0"/>
                </a:lnTo>
                <a:lnTo>
                  <a:pt x="0" y="2984458"/>
                </a:lnTo>
                <a:lnTo>
                  <a:pt x="2318252" y="2984458"/>
                </a:lnTo>
                <a:lnTo>
                  <a:pt x="23182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35703" y="0"/>
            <a:ext cx="6816594" cy="2164268"/>
          </a:xfrm>
          <a:custGeom>
            <a:avLst/>
            <a:gdLst/>
            <a:ahLst/>
            <a:cxnLst/>
            <a:rect l="l" t="t" r="r" b="b"/>
            <a:pathLst>
              <a:path w="6816594" h="2164268">
                <a:moveTo>
                  <a:pt x="0" y="0"/>
                </a:moveTo>
                <a:lnTo>
                  <a:pt x="6816594" y="0"/>
                </a:lnTo>
                <a:lnTo>
                  <a:pt x="6816594" y="2164268"/>
                </a:lnTo>
                <a:lnTo>
                  <a:pt x="0" y="216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47511" y="222363"/>
            <a:ext cx="7463014" cy="117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6"/>
              </a:lnSpc>
            </a:pPr>
            <a:r>
              <a:rPr lang="en-US" sz="6854">
                <a:solidFill>
                  <a:srgbClr val="FFFFF4"/>
                </a:solidFill>
                <a:latin typeface="Caveat Brush"/>
                <a:ea typeface="Caveat Brush"/>
                <a:cs typeface="Caveat Brush"/>
                <a:sym typeface="Caveat Brush"/>
              </a:rPr>
              <a:t>EXISTING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991" y="2353170"/>
            <a:ext cx="14934053" cy="734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3"/>
              </a:lnSpc>
              <a:spcBef>
                <a:spcPct val="0"/>
              </a:spcBef>
            </a:pPr>
            <a:r>
              <a:rPr lang="en-US" sz="4216" b="1" u="sng">
                <a:solidFill>
                  <a:srgbClr val="FCE27E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LIMITATIONS OF EXISTING SYSTEMS: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1. </a:t>
            </a: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MULTIPLE SEPARATE APPLICATIONS FOR DIFFERENT TASKS LEAD TO INEFFICIENCY.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 </a:t>
            </a: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USERS FACE CHALLENGES IN NAVIGATING BETWEEN DIFFERENT INTERFACES.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3.</a:t>
            </a: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LACK OF INTEGRATION CAN LEAD TO DATA DUPLICATION AND INCONSISTENCY.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</a:t>
            </a:r>
          </a:p>
          <a:p>
            <a:pPr algn="l">
              <a:lnSpc>
                <a:spcPts val="4736"/>
              </a:lnSpc>
              <a:spcBef>
                <a:spcPct val="0"/>
              </a:spcBef>
            </a:pPr>
            <a:r>
              <a:rPr lang="en-US" sz="3383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4. </a:t>
            </a:r>
            <a:r>
              <a:rPr lang="en-US" sz="3383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VISUALS: A FLOWCHART SHOWING THE FRAGMENTED USER EXPERIENCE WITH MULTIPLE APPS.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46924" y="0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8083" y="363002"/>
            <a:ext cx="6391680" cy="93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7"/>
              </a:lnSpc>
            </a:pPr>
            <a:r>
              <a:rPr lang="en-US" sz="688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Proposed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4292" y="2220157"/>
            <a:ext cx="16097096" cy="776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7"/>
              </a:lnSpc>
            </a:pPr>
            <a:r>
              <a:rPr lang="en-US" sz="3891" b="1" u="sng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Overview of Proposed Solution:</a:t>
            </a:r>
          </a:p>
          <a:p>
            <a:pPr algn="ctr">
              <a:lnSpc>
                <a:spcPts val="5137"/>
              </a:lnSpc>
            </a:pPr>
            <a:endParaRPr lang="en-US" sz="3891" b="1" u="sng">
              <a:solidFill>
                <a:srgbClr val="FFF5F0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1.  </a:t>
            </a:r>
            <a:r>
              <a:rPr lang="en-US" sz="389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A single application that integrates multiple tools into   one  cohesive interface.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</a:t>
            </a:r>
            <a:r>
              <a:rPr lang="en-US" sz="389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Streamlined user experience with easy navigation and access to all functionalities.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3</a:t>
            </a:r>
            <a:r>
              <a:rPr lang="en-US" sz="389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. Consistent design and layout across all tools for better usability.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</a:t>
            </a:r>
          </a:p>
          <a:p>
            <a:pPr algn="just">
              <a:lnSpc>
                <a:spcPts val="5137"/>
              </a:lnSpc>
            </a:pPr>
            <a:r>
              <a:rPr lang="en-US" sz="389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4. </a:t>
            </a:r>
            <a:r>
              <a:rPr lang="en-US" sz="389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Visuals: Mockup of the main application interface showcasing tabs for each tool.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45308" y="96865"/>
            <a:ext cx="3924684" cy="1246087"/>
          </a:xfrm>
          <a:custGeom>
            <a:avLst/>
            <a:gdLst/>
            <a:ahLst/>
            <a:cxnLst/>
            <a:rect l="l" t="t" r="r" b="b"/>
            <a:pathLst>
              <a:path w="3924684" h="1246087">
                <a:moveTo>
                  <a:pt x="0" y="0"/>
                </a:moveTo>
                <a:lnTo>
                  <a:pt x="3924685" y="0"/>
                </a:lnTo>
                <a:lnTo>
                  <a:pt x="3924685" y="1246087"/>
                </a:lnTo>
                <a:lnTo>
                  <a:pt x="0" y="124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66268" y="109133"/>
            <a:ext cx="4682765" cy="91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1"/>
              </a:lnSpc>
            </a:pPr>
            <a:r>
              <a:rPr lang="en-US" sz="5358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 rot="-439770">
            <a:off x="12653267" y="778853"/>
            <a:ext cx="994777" cy="1103774"/>
          </a:xfrm>
          <a:custGeom>
            <a:avLst/>
            <a:gdLst/>
            <a:ahLst/>
            <a:cxnLst/>
            <a:rect l="l" t="t" r="r" b="b"/>
            <a:pathLst>
              <a:path w="994777" h="1103774">
                <a:moveTo>
                  <a:pt x="0" y="0"/>
                </a:moveTo>
                <a:lnTo>
                  <a:pt x="994776" y="0"/>
                </a:lnTo>
                <a:lnTo>
                  <a:pt x="994776" y="1103775"/>
                </a:lnTo>
                <a:lnTo>
                  <a:pt x="0" y="1103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344" y="1605771"/>
            <a:ext cx="17399312" cy="85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 b="1">
                <a:solidFill>
                  <a:srgbClr val="FCE27E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1. QR Code Generator: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Input field for URL/Text.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Button to generate QR code.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Display generated QR code image.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________________________________________________________________________________</a:t>
            </a:r>
          </a:p>
          <a:p>
            <a:pPr algn="ctr">
              <a:lnSpc>
                <a:spcPts val="4114"/>
              </a:lnSpc>
            </a:pPr>
            <a:r>
              <a:rPr lang="en-US" sz="2938" b="1">
                <a:solidFill>
                  <a:srgbClr val="FCE27E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2. Password Generator: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Options for password length and character types (uppercase, lowercase, numbers, symbols).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Button to generate password and display it.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________________________________________________________________________________</a:t>
            </a:r>
          </a:p>
          <a:p>
            <a:pPr algn="ctr">
              <a:lnSpc>
                <a:spcPts val="4114"/>
              </a:lnSpc>
            </a:pPr>
            <a:r>
              <a:rPr lang="en-US" sz="2938" b="1">
                <a:solidFill>
                  <a:srgbClr val="FCE27E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3. Temperature Converter: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Input fields for Celsius and Fahrenheit.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Buttons to convert in both directions (Celsius to Fahrenheit and vice versa).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________________________________________________________________________________</a:t>
            </a:r>
          </a:p>
          <a:p>
            <a:pPr algn="ctr">
              <a:lnSpc>
                <a:spcPts val="4114"/>
              </a:lnSpc>
            </a:pPr>
            <a:r>
              <a:rPr lang="en-US" sz="2938" b="1">
                <a:solidFill>
                  <a:srgbClr val="FCE27E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4. To-Do List: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Input field to add tasks.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Options to edit, delete, and mark tasks as complete.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- Display list of current tasks.</a:t>
            </a:r>
          </a:p>
          <a:p>
            <a:pPr algn="ctr">
              <a:lnSpc>
                <a:spcPts val="3684"/>
              </a:lnSpc>
            </a:pPr>
            <a:r>
              <a:rPr lang="en-US" sz="263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- Visuals: Screenshots or icons representing each module's functionality.</a:t>
            </a:r>
          </a:p>
        </p:txBody>
      </p:sp>
      <p:sp>
        <p:nvSpPr>
          <p:cNvPr id="7" name="Freeform 7"/>
          <p:cNvSpPr/>
          <p:nvPr/>
        </p:nvSpPr>
        <p:spPr>
          <a:xfrm>
            <a:off x="14861909" y="1941573"/>
            <a:ext cx="1727926" cy="1727926"/>
          </a:xfrm>
          <a:custGeom>
            <a:avLst/>
            <a:gdLst/>
            <a:ahLst/>
            <a:cxnLst/>
            <a:rect l="l" t="t" r="r" b="b"/>
            <a:pathLst>
              <a:path w="1727926" h="1727926">
                <a:moveTo>
                  <a:pt x="0" y="0"/>
                </a:moveTo>
                <a:lnTo>
                  <a:pt x="1727926" y="0"/>
                </a:lnTo>
                <a:lnTo>
                  <a:pt x="1727926" y="1727926"/>
                </a:lnTo>
                <a:lnTo>
                  <a:pt x="0" y="1727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3404" y="4163956"/>
            <a:ext cx="1830955" cy="1370928"/>
          </a:xfrm>
          <a:custGeom>
            <a:avLst/>
            <a:gdLst/>
            <a:ahLst/>
            <a:cxnLst/>
            <a:rect l="l" t="t" r="r" b="b"/>
            <a:pathLst>
              <a:path w="1830955" h="1370928">
                <a:moveTo>
                  <a:pt x="0" y="0"/>
                </a:moveTo>
                <a:lnTo>
                  <a:pt x="1830955" y="0"/>
                </a:lnTo>
                <a:lnTo>
                  <a:pt x="1830955" y="1370928"/>
                </a:lnTo>
                <a:lnTo>
                  <a:pt x="0" y="13709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1515" y="5898696"/>
            <a:ext cx="1576641" cy="1759153"/>
          </a:xfrm>
          <a:custGeom>
            <a:avLst/>
            <a:gdLst/>
            <a:ahLst/>
            <a:cxnLst/>
            <a:rect l="l" t="t" r="r" b="b"/>
            <a:pathLst>
              <a:path w="1576641" h="1759153">
                <a:moveTo>
                  <a:pt x="0" y="0"/>
                </a:moveTo>
                <a:lnTo>
                  <a:pt x="1576641" y="0"/>
                </a:lnTo>
                <a:lnTo>
                  <a:pt x="1576641" y="1759153"/>
                </a:lnTo>
                <a:lnTo>
                  <a:pt x="0" y="175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4344" y="8133373"/>
            <a:ext cx="2144359" cy="1991573"/>
          </a:xfrm>
          <a:custGeom>
            <a:avLst/>
            <a:gdLst/>
            <a:ahLst/>
            <a:cxnLst/>
            <a:rect l="l" t="t" r="r" b="b"/>
            <a:pathLst>
              <a:path w="2144359" h="1991573">
                <a:moveTo>
                  <a:pt x="0" y="0"/>
                </a:moveTo>
                <a:lnTo>
                  <a:pt x="2144359" y="0"/>
                </a:lnTo>
                <a:lnTo>
                  <a:pt x="2144359" y="1991573"/>
                </a:lnTo>
                <a:lnTo>
                  <a:pt x="0" y="1991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37880"/>
            <a:ext cx="4475493" cy="1399609"/>
          </a:xfrm>
          <a:custGeom>
            <a:avLst/>
            <a:gdLst/>
            <a:ahLst/>
            <a:cxnLst/>
            <a:rect l="l" t="t" r="r" b="b"/>
            <a:pathLst>
              <a:path w="4475493" h="1399609">
                <a:moveTo>
                  <a:pt x="0" y="0"/>
                </a:moveTo>
                <a:lnTo>
                  <a:pt x="4475493" y="0"/>
                </a:lnTo>
                <a:lnTo>
                  <a:pt x="4475493" y="1399608"/>
                </a:lnTo>
                <a:lnTo>
                  <a:pt x="0" y="1399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51559" y="-256686"/>
            <a:ext cx="3215482" cy="2194566"/>
          </a:xfrm>
          <a:custGeom>
            <a:avLst/>
            <a:gdLst/>
            <a:ahLst/>
            <a:cxnLst/>
            <a:rect l="l" t="t" r="r" b="b"/>
            <a:pathLst>
              <a:path w="3215482" h="2194566">
                <a:moveTo>
                  <a:pt x="0" y="0"/>
                </a:moveTo>
                <a:lnTo>
                  <a:pt x="3215482" y="0"/>
                </a:lnTo>
                <a:lnTo>
                  <a:pt x="3215482" y="2194566"/>
                </a:lnTo>
                <a:lnTo>
                  <a:pt x="0" y="2194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390" y="2398583"/>
            <a:ext cx="4014714" cy="43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Development Phases:</a:t>
            </a:r>
          </a:p>
        </p:txBody>
      </p:sp>
      <p:sp>
        <p:nvSpPr>
          <p:cNvPr id="6" name="Freeform 6"/>
          <p:cNvSpPr/>
          <p:nvPr/>
        </p:nvSpPr>
        <p:spPr>
          <a:xfrm>
            <a:off x="5944037" y="4657"/>
            <a:ext cx="5127472" cy="1627972"/>
          </a:xfrm>
          <a:custGeom>
            <a:avLst/>
            <a:gdLst/>
            <a:ahLst/>
            <a:cxnLst/>
            <a:rect l="l" t="t" r="r" b="b"/>
            <a:pathLst>
              <a:path w="5127472" h="1627972">
                <a:moveTo>
                  <a:pt x="0" y="0"/>
                </a:moveTo>
                <a:lnTo>
                  <a:pt x="5127472" y="0"/>
                </a:lnTo>
                <a:lnTo>
                  <a:pt x="5127472" y="1627972"/>
                </a:lnTo>
                <a:lnTo>
                  <a:pt x="0" y="1627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9985">
            <a:off x="5944996" y="355239"/>
            <a:ext cx="4672774" cy="66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sz="3881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ACTIVITIES INVOLVED</a:t>
            </a:r>
          </a:p>
        </p:txBody>
      </p:sp>
      <p:sp>
        <p:nvSpPr>
          <p:cNvPr id="8" name="Freeform 8"/>
          <p:cNvSpPr/>
          <p:nvPr/>
        </p:nvSpPr>
        <p:spPr>
          <a:xfrm>
            <a:off x="177639" y="3696066"/>
            <a:ext cx="4475493" cy="1399609"/>
          </a:xfrm>
          <a:custGeom>
            <a:avLst/>
            <a:gdLst/>
            <a:ahLst/>
            <a:cxnLst/>
            <a:rect l="l" t="t" r="r" b="b"/>
            <a:pathLst>
              <a:path w="4475493" h="1399609">
                <a:moveTo>
                  <a:pt x="0" y="0"/>
                </a:moveTo>
                <a:lnTo>
                  <a:pt x="4475493" y="0"/>
                </a:lnTo>
                <a:lnTo>
                  <a:pt x="4475493" y="1399609"/>
                </a:lnTo>
                <a:lnTo>
                  <a:pt x="0" y="139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0390" y="5331507"/>
            <a:ext cx="4475493" cy="1399609"/>
          </a:xfrm>
          <a:custGeom>
            <a:avLst/>
            <a:gdLst/>
            <a:ahLst/>
            <a:cxnLst/>
            <a:rect l="l" t="t" r="r" b="b"/>
            <a:pathLst>
              <a:path w="4475493" h="1399609">
                <a:moveTo>
                  <a:pt x="0" y="0"/>
                </a:moveTo>
                <a:lnTo>
                  <a:pt x="4475493" y="0"/>
                </a:lnTo>
                <a:lnTo>
                  <a:pt x="4475493" y="1399609"/>
                </a:lnTo>
                <a:lnTo>
                  <a:pt x="0" y="139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8418" y="7198054"/>
            <a:ext cx="4014714" cy="87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Testing and</a:t>
            </a:r>
          </a:p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Debugging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0779" y="5571069"/>
            <a:ext cx="4014714" cy="87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ED1C2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  <a:r>
              <a:rPr lang="en-US" sz="2643" b="1" spc="7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Design and</a:t>
            </a:r>
          </a:p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DE59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Prototyping: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440" y="3831859"/>
            <a:ext cx="2553891" cy="106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sz="3072">
                <a:solidFill>
                  <a:srgbClr val="FFDE59"/>
                </a:solidFill>
                <a:latin typeface="Caveat Brush"/>
                <a:ea typeface="Caveat Brush"/>
                <a:cs typeface="Caveat Brush"/>
                <a:sym typeface="Caveat Brush"/>
              </a:rPr>
              <a:t>DEPLOYMENT AND</a:t>
            </a:r>
          </a:p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sz="3072">
                <a:solidFill>
                  <a:srgbClr val="FFDE59"/>
                </a:solidFill>
                <a:latin typeface="Caveat Brush"/>
                <a:ea typeface="Caveat Brush"/>
                <a:cs typeface="Caveat Brush"/>
                <a:sym typeface="Caveat Brush"/>
              </a:rPr>
              <a:t> USER TRAINING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249068" y="6969241"/>
            <a:ext cx="4475493" cy="1399609"/>
          </a:xfrm>
          <a:custGeom>
            <a:avLst/>
            <a:gdLst/>
            <a:ahLst/>
            <a:cxnLst/>
            <a:rect l="l" t="t" r="r" b="b"/>
            <a:pathLst>
              <a:path w="4475493" h="1399609">
                <a:moveTo>
                  <a:pt x="0" y="0"/>
                </a:moveTo>
                <a:lnTo>
                  <a:pt x="4475493" y="0"/>
                </a:lnTo>
                <a:lnTo>
                  <a:pt x="4475493" y="1399608"/>
                </a:lnTo>
                <a:lnTo>
                  <a:pt x="0" y="1399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763410" y="2276620"/>
            <a:ext cx="12302232" cy="10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REQUIREMENT ANALYSIS: GATHERED USER REQUIREMENTS AND DEFINED PROJECT SCOPE.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75493" y="3976091"/>
            <a:ext cx="14181613" cy="55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CREATED WIREFRAMES AND UI DESIGNS FOR THE APPLICATION.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3410" y="5578643"/>
            <a:ext cx="14129797" cy="55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DEVELOPD THE APPLICATION USING PYTHON AND CUSTOMTKINTER.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49843" y="7093066"/>
            <a:ext cx="14707263" cy="64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3"/>
              </a:lnSpc>
              <a:spcBef>
                <a:spcPct val="0"/>
              </a:spcBef>
            </a:pPr>
            <a:r>
              <a:rPr lang="en-US" sz="3266">
                <a:solidFill>
                  <a:srgbClr val="5CE1E6"/>
                </a:solidFill>
                <a:latin typeface="Agrandir"/>
                <a:ea typeface="Agrandir"/>
                <a:cs typeface="Agrandir"/>
                <a:sym typeface="Agrandir"/>
              </a:rPr>
              <a:t> CONDUCTED  THOROUGH TESTING TO IDENTIFY AND FIX ISSUES.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230390" y="8511724"/>
            <a:ext cx="4475493" cy="1399609"/>
          </a:xfrm>
          <a:custGeom>
            <a:avLst/>
            <a:gdLst/>
            <a:ahLst/>
            <a:cxnLst/>
            <a:rect l="l" t="t" r="r" b="b"/>
            <a:pathLst>
              <a:path w="4475493" h="1399609">
                <a:moveTo>
                  <a:pt x="0" y="0"/>
                </a:moveTo>
                <a:lnTo>
                  <a:pt x="4475493" y="0"/>
                </a:lnTo>
                <a:lnTo>
                  <a:pt x="4475493" y="1399609"/>
                </a:lnTo>
                <a:lnTo>
                  <a:pt x="0" y="1399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955379" y="8721274"/>
            <a:ext cx="14444214" cy="62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3203">
                <a:solidFill>
                  <a:srgbClr val="5CE1E6"/>
                </a:solidFill>
                <a:latin typeface="Agrandir"/>
                <a:ea typeface="Agrandir"/>
                <a:cs typeface="Agrandir"/>
                <a:sym typeface="Agrandir"/>
              </a:rPr>
              <a:t> RELEASED THE APPLICATION AND PROVIDE TRAINING MATERIALS.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1188" y="8683174"/>
            <a:ext cx="2411254" cy="101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DE59"/>
                </a:solidFill>
                <a:latin typeface="Caveat Brush"/>
                <a:ea typeface="Caveat Brush"/>
                <a:cs typeface="Caveat Brush"/>
                <a:sym typeface="Caveat Brush"/>
              </a:rPr>
              <a:t>DEPLOYMENT AND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DE59"/>
                </a:solidFill>
                <a:latin typeface="Caveat Brush"/>
                <a:ea typeface="Caveat Brush"/>
                <a:cs typeface="Caveat Brush"/>
                <a:sym typeface="Caveat Brush"/>
              </a:rPr>
              <a:t> USER TRAINING</a:t>
            </a:r>
            <a:r>
              <a:rPr lang="en-US" sz="29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02039" y="3245480"/>
            <a:ext cx="9712551" cy="7540472"/>
          </a:xfrm>
          <a:custGeom>
            <a:avLst/>
            <a:gdLst/>
            <a:ahLst/>
            <a:cxnLst/>
            <a:rect l="l" t="t" r="r" b="b"/>
            <a:pathLst>
              <a:path w="9712551" h="7540472">
                <a:moveTo>
                  <a:pt x="0" y="0"/>
                </a:moveTo>
                <a:lnTo>
                  <a:pt x="9712551" y="0"/>
                </a:lnTo>
                <a:lnTo>
                  <a:pt x="9712551" y="7540471"/>
                </a:lnTo>
                <a:lnTo>
                  <a:pt x="0" y="7540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82564" y="1472488"/>
            <a:ext cx="5584224" cy="1772991"/>
          </a:xfrm>
          <a:custGeom>
            <a:avLst/>
            <a:gdLst/>
            <a:ahLst/>
            <a:cxnLst/>
            <a:rect l="l" t="t" r="r" b="b"/>
            <a:pathLst>
              <a:path w="5584224" h="1772991">
                <a:moveTo>
                  <a:pt x="0" y="0"/>
                </a:moveTo>
                <a:lnTo>
                  <a:pt x="5584224" y="0"/>
                </a:lnTo>
                <a:lnTo>
                  <a:pt x="5584224" y="1772992"/>
                </a:lnTo>
                <a:lnTo>
                  <a:pt x="0" y="1772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03192" y="131173"/>
            <a:ext cx="14764344" cy="10024655"/>
          </a:xfrm>
          <a:custGeom>
            <a:avLst/>
            <a:gdLst/>
            <a:ahLst/>
            <a:cxnLst/>
            <a:rect l="l" t="t" r="r" b="b"/>
            <a:pathLst>
              <a:path w="14764344" h="10024655">
                <a:moveTo>
                  <a:pt x="0" y="0"/>
                </a:moveTo>
                <a:lnTo>
                  <a:pt x="14764344" y="0"/>
                </a:lnTo>
                <a:lnTo>
                  <a:pt x="14764344" y="10024654"/>
                </a:lnTo>
                <a:lnTo>
                  <a:pt x="0" y="10024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8" b="-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1574734"/>
            <a:ext cx="3219096" cy="118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3406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DATA FLOW DIAGRAM (DFD)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3129" y="2178040"/>
            <a:ext cx="14696171" cy="721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6485" lvl="1" indent="-483242" algn="l">
              <a:lnSpc>
                <a:spcPts val="5909"/>
              </a:lnSpc>
              <a:buAutoNum type="arabicPeriod"/>
            </a:pPr>
            <a:r>
              <a:rPr lang="en-US" sz="4476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Programming Language:</a:t>
            </a:r>
            <a:r>
              <a:rPr lang="en-US" sz="4476" b="1">
                <a:solidFill>
                  <a:srgbClr val="ED1C2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  <a:r>
              <a:rPr lang="en-US" sz="447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Python</a:t>
            </a:r>
          </a:p>
          <a:p>
            <a:pPr marL="966485" lvl="1" indent="-483242" algn="l">
              <a:lnSpc>
                <a:spcPts val="5909"/>
              </a:lnSpc>
              <a:buAutoNum type="arabicPeriod"/>
            </a:pPr>
            <a:r>
              <a:rPr lang="en-US" sz="4476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Framework:</a:t>
            </a:r>
            <a:r>
              <a:rPr lang="en-US" sz="4476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4476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CustomTkinter for creating modern GUIs</a:t>
            </a:r>
          </a:p>
          <a:p>
            <a:pPr algn="ctr">
              <a:lnSpc>
                <a:spcPts val="5638"/>
              </a:lnSpc>
            </a:pPr>
            <a:r>
              <a:rPr lang="en-US" sz="427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_________________________________________</a:t>
            </a:r>
          </a:p>
          <a:p>
            <a:pPr algn="ctr">
              <a:lnSpc>
                <a:spcPts val="5909"/>
              </a:lnSpc>
            </a:pPr>
            <a:r>
              <a:rPr lang="en-US" sz="4476" b="1" u="sng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Libraries:</a:t>
            </a:r>
          </a:p>
          <a:p>
            <a:pPr marL="922198" lvl="1" indent="-461099" algn="l">
              <a:lnSpc>
                <a:spcPts val="5638"/>
              </a:lnSpc>
              <a:buAutoNum type="arabicPeriod"/>
            </a:pPr>
            <a:r>
              <a:rPr lang="en-US" sz="4271" u="sng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q</a:t>
            </a:r>
            <a:r>
              <a:rPr lang="en-US" sz="4271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rcode: </a:t>
            </a:r>
            <a:r>
              <a:rPr lang="en-US" sz="427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For generating QR codes.</a:t>
            </a:r>
          </a:p>
          <a:p>
            <a:pPr marL="922198" lvl="1" indent="-461099" algn="l">
              <a:lnSpc>
                <a:spcPts val="5638"/>
              </a:lnSpc>
              <a:buAutoNum type="arabicPeriod"/>
            </a:pPr>
            <a:r>
              <a:rPr lang="en-US" sz="4271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PIL (Pillow)</a:t>
            </a:r>
            <a:r>
              <a:rPr lang="en-US" sz="4271">
                <a:solidFill>
                  <a:srgbClr val="FFF5F0"/>
                </a:solidFill>
                <a:latin typeface="Balsamiq Sans"/>
                <a:ea typeface="Balsamiq Sans"/>
                <a:cs typeface="Balsamiq Sans"/>
                <a:sym typeface="Balsamiq Sans"/>
              </a:rPr>
              <a:t>: </a:t>
            </a:r>
            <a:r>
              <a:rPr lang="en-US" sz="427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For image handling and displaying QR  </a:t>
            </a:r>
            <a:r>
              <a:rPr lang="en-US" sz="427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</a:t>
            </a:r>
            <a:r>
              <a:rPr lang="en-US" sz="427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codes.</a:t>
            </a:r>
          </a:p>
          <a:p>
            <a:pPr marL="922198" lvl="1" indent="-461099" algn="l">
              <a:lnSpc>
                <a:spcPts val="5638"/>
              </a:lnSpc>
              <a:buAutoNum type="arabicPeriod"/>
            </a:pPr>
            <a:r>
              <a:rPr lang="en-US" sz="4271" b="1">
                <a:solidFill>
                  <a:srgbClr val="FFF5F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Visuals:</a:t>
            </a:r>
            <a:r>
              <a:rPr lang="en-US" sz="4271" b="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  <a:r>
              <a:rPr lang="en-US" sz="4271">
                <a:solidFill>
                  <a:srgbClr val="5CE1E6"/>
                </a:solidFill>
                <a:latin typeface="Balsamiq Sans"/>
                <a:ea typeface="Balsamiq Sans"/>
                <a:cs typeface="Balsamiq Sans"/>
                <a:sym typeface="Balsamiq Sans"/>
              </a:rPr>
              <a:t>Logos of Python, CustomTkinter, and relevant libraries.</a:t>
            </a:r>
          </a:p>
          <a:p>
            <a:pPr algn="ctr">
              <a:lnSpc>
                <a:spcPts val="5638"/>
              </a:lnSpc>
            </a:pPr>
            <a:endParaRPr lang="en-US" sz="4271">
              <a:solidFill>
                <a:srgbClr val="5CE1E6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272523" y="176871"/>
            <a:ext cx="5365851" cy="1703658"/>
          </a:xfrm>
          <a:custGeom>
            <a:avLst/>
            <a:gdLst/>
            <a:ahLst/>
            <a:cxnLst/>
            <a:rect l="l" t="t" r="r" b="b"/>
            <a:pathLst>
              <a:path w="5365851" h="1703658">
                <a:moveTo>
                  <a:pt x="0" y="0"/>
                </a:moveTo>
                <a:lnTo>
                  <a:pt x="5365851" y="0"/>
                </a:lnTo>
                <a:lnTo>
                  <a:pt x="5365851" y="1703658"/>
                </a:lnTo>
                <a:lnTo>
                  <a:pt x="0" y="170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83298" y="418885"/>
            <a:ext cx="5544301" cy="80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476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TECHNOLOGY USED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848481" y="6934136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038160" y="-355960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7039507" y="955236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64335" y="8895308"/>
            <a:ext cx="2043313" cy="16755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57028" y="1153584"/>
            <a:ext cx="7436941" cy="7781787"/>
          </a:xfrm>
          <a:custGeom>
            <a:avLst/>
            <a:gdLst/>
            <a:ahLst/>
            <a:cxnLst/>
            <a:rect l="l" t="t" r="r" b="b"/>
            <a:pathLst>
              <a:path w="7436941" h="7781787">
                <a:moveTo>
                  <a:pt x="0" y="0"/>
                </a:moveTo>
                <a:lnTo>
                  <a:pt x="7436941" y="0"/>
                </a:lnTo>
                <a:lnTo>
                  <a:pt x="7436941" y="7781787"/>
                </a:lnTo>
                <a:lnTo>
                  <a:pt x="0" y="7781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29" r="-862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3969" y="1864223"/>
            <a:ext cx="10897580" cy="5852999"/>
          </a:xfrm>
          <a:custGeom>
            <a:avLst/>
            <a:gdLst/>
            <a:ahLst/>
            <a:cxnLst/>
            <a:rect l="l" t="t" r="r" b="b"/>
            <a:pathLst>
              <a:path w="10897580" h="5852999">
                <a:moveTo>
                  <a:pt x="0" y="0"/>
                </a:moveTo>
                <a:lnTo>
                  <a:pt x="10897580" y="0"/>
                </a:lnTo>
                <a:lnTo>
                  <a:pt x="10897580" y="5852998"/>
                </a:lnTo>
                <a:lnTo>
                  <a:pt x="0" y="585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07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69970" y="57121"/>
            <a:ext cx="6192623" cy="10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0"/>
              </a:lnSpc>
            </a:pPr>
            <a:r>
              <a:rPr lang="en-US" sz="6464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Custom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Agrandir</vt:lpstr>
      <vt:lpstr>Agrandir Bold</vt:lpstr>
      <vt:lpstr>Balsamiq Sans</vt:lpstr>
      <vt:lpstr>Arial</vt:lpstr>
      <vt:lpstr>Calibri</vt:lpstr>
      <vt:lpstr>Caveat Brush</vt:lpstr>
      <vt:lpstr>Balsamiq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dc:creator>Saumya Pratap Singh</dc:creator>
  <cp:lastModifiedBy>saumya pratap singh</cp:lastModifiedBy>
  <cp:revision>2</cp:revision>
  <dcterms:created xsi:type="dcterms:W3CDTF">2006-08-16T00:00:00Z</dcterms:created>
  <dcterms:modified xsi:type="dcterms:W3CDTF">2024-09-21T17:39:04Z</dcterms:modified>
  <dc:identifier>DAGQdfQSQjU</dc:identifier>
</cp:coreProperties>
</file>